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6802438" cy="82851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7" d="100"/>
          <a:sy n="147" d="100"/>
        </p:scale>
        <p:origin x="-2824" y="-112"/>
      </p:cViewPr>
      <p:guideLst>
        <p:guide orient="horz" pos="2610"/>
        <p:guide pos="214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183" y="2573771"/>
            <a:ext cx="5782072" cy="177594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0367" y="4694926"/>
            <a:ext cx="4761707" cy="211731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8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36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9301" y="349051"/>
            <a:ext cx="1138464" cy="742788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2730" y="349051"/>
            <a:ext cx="3303198" cy="742788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8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30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346" y="5323985"/>
            <a:ext cx="5782072" cy="164552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346" y="3511606"/>
            <a:ext cx="5782072" cy="181237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8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730" y="2031017"/>
            <a:ext cx="2220240" cy="57459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6343" y="2031017"/>
            <a:ext cx="2221422" cy="57459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6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22" y="331791"/>
            <a:ext cx="6122194" cy="1380861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23" y="1854573"/>
            <a:ext cx="3005591" cy="7728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23" y="2627471"/>
            <a:ext cx="3005591" cy="47735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55544" y="1854573"/>
            <a:ext cx="3006772" cy="7728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55544" y="2627471"/>
            <a:ext cx="3006772" cy="47735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24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9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9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23" y="329872"/>
            <a:ext cx="2237955" cy="14038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9564" y="329873"/>
            <a:ext cx="3802752" cy="707115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23" y="1733747"/>
            <a:ext cx="2237955" cy="566728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4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326" y="5799614"/>
            <a:ext cx="4081463" cy="68467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33326" y="740294"/>
            <a:ext cx="4081463" cy="497109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3326" y="6484292"/>
            <a:ext cx="4081463" cy="9723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122" y="331791"/>
            <a:ext cx="6122194" cy="1380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22" y="1933206"/>
            <a:ext cx="6122194" cy="5467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0122" y="7679120"/>
            <a:ext cx="1587236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0B1D9-6796-C24A-A7A7-9665E433919A}" type="datetimeFigureOut">
              <a:rPr lang="en-US" smtClean="0"/>
              <a:t>16/08/19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24168" y="7679120"/>
            <a:ext cx="2154105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5080" y="7679120"/>
            <a:ext cx="1587236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51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92359"/>
              </p:ext>
            </p:extLst>
          </p:nvPr>
        </p:nvGraphicFramePr>
        <p:xfrm>
          <a:off x="632311" y="153277"/>
          <a:ext cx="5957233" cy="78058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3321"/>
                <a:gridCol w="1047504"/>
                <a:gridCol w="1812133"/>
                <a:gridCol w="1924275"/>
              </a:tblGrid>
              <a:tr h="532819">
                <a:tc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Description</a:t>
                      </a:r>
                      <a:endParaRPr lang="en-US" sz="1600" b="0" u="sng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Representative force</a:t>
                      </a:r>
                      <a:r>
                        <a:rPr lang="en-US" sz="1600" b="0" u="sng" baseline="0" dirty="0" smtClean="0"/>
                        <a:t> </a:t>
                      </a:r>
                      <a:r>
                        <a:rPr lang="en-US" sz="1600" b="0" u="sng" baseline="0" dirty="0" err="1" smtClean="0"/>
                        <a:t>fields</a:t>
                      </a:r>
                      <a:r>
                        <a:rPr lang="en-US" sz="1600" b="0" u="sng" baseline="0" dirty="0" err="1" smtClean="0">
                          <a:solidFill>
                            <a:schemeClr val="bg1"/>
                          </a:solidFill>
                        </a:rPr>
                        <a:t>g</a:t>
                      </a:r>
                      <a:endParaRPr lang="en-US" sz="1600" b="0" u="sng" baseline="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sz="1400" b="0" i="1" u="none" baseline="0" dirty="0" smtClean="0"/>
                        <a:t>(and limitations</a:t>
                      </a:r>
                      <a:r>
                        <a:rPr lang="en-US" sz="1400" b="0" i="1" u="none" baseline="0" dirty="0" smtClean="0"/>
                        <a:t>)</a:t>
                      </a:r>
                      <a:r>
                        <a:rPr lang="en-US" sz="1400" b="0" i="1" u="none" baseline="0" dirty="0" smtClean="0">
                          <a:solidFill>
                            <a:srgbClr val="FFFFFF"/>
                          </a:solidFill>
                        </a:rPr>
                        <a:t>g</a:t>
                      </a:r>
                      <a:endParaRPr lang="en-US" sz="1400" b="0" i="1" u="none" dirty="0">
                        <a:solidFill>
                          <a:srgbClr val="FFFFFF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0" u="sn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Examples</a:t>
                      </a:r>
                      <a:endParaRPr lang="en-US" sz="1600" b="0" u="sng" dirty="0"/>
                    </a:p>
                  </a:txBody>
                  <a:tcPr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QM/MM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b="0" i="1" dirty="0" smtClean="0"/>
                        <a:t>HF approach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b="0" i="1" dirty="0" smtClean="0"/>
                        <a:t>DTF approach</a:t>
                      </a:r>
                      <a:endParaRPr lang="en-US" sz="1200" b="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1" dirty="0" smtClean="0"/>
                        <a:t>     up</a:t>
                      </a:r>
                      <a:r>
                        <a:rPr lang="en-US" sz="1200" b="0" i="1" baseline="0" dirty="0" smtClean="0"/>
                        <a:t> to 100 QM atoms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marL="0" marR="0" indent="0" algn="ctr" defTabSz="4113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POLARISABLE</a:t>
                      </a:r>
                      <a:endParaRPr lang="en-US" sz="1200" b="1" baseline="0" dirty="0" smtClean="0"/>
                    </a:p>
                    <a:p>
                      <a:pPr marL="0" marR="0" indent="0" algn="ctr" defTabSz="4113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ALL-ATOMS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AMOEBA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AMBER ff02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-CHARMM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</a:t>
                      </a:r>
                      <a:r>
                        <a:rPr lang="en-US" sz="1200" i="1" dirty="0" smtClean="0"/>
                        <a:t>20 </a:t>
                      </a:r>
                      <a:r>
                        <a:rPr lang="en-US" sz="1200" i="1" dirty="0" smtClean="0"/>
                        <a:t>nm - less</a:t>
                      </a:r>
                      <a:r>
                        <a:rPr lang="en-US" sz="1200" i="1" baseline="0" dirty="0" smtClean="0"/>
                        <a:t> than</a:t>
                      </a:r>
                      <a:r>
                        <a:rPr lang="en-US" sz="1200" i="1" dirty="0" smtClean="0"/>
                        <a:t> 100 ns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dirty="0" smtClean="0"/>
                        <a:t>20 </a:t>
                      </a:r>
                      <a:r>
                        <a:rPr lang="en-US" sz="1200" i="1" dirty="0" smtClean="0"/>
                        <a:t>nm - up to 100</a:t>
                      </a:r>
                      <a:r>
                        <a:rPr lang="en-US" sz="1200" i="1" baseline="0" dirty="0" smtClean="0"/>
                        <a:t> ns</a:t>
                      </a: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</a:t>
                      </a:r>
                      <a:r>
                        <a:rPr lang="en-US" sz="1200" i="1" dirty="0" smtClean="0"/>
                        <a:t>   </a:t>
                      </a:r>
                      <a:r>
                        <a:rPr lang="en-US" sz="1200" i="1" dirty="0" smtClean="0"/>
                        <a:t>20 nm - u</a:t>
                      </a:r>
                      <a:r>
                        <a:rPr lang="en-US" sz="1200" i="1" baseline="0" dirty="0" smtClean="0"/>
                        <a:t>p to </a:t>
                      </a:r>
                      <a:r>
                        <a:rPr lang="en-US" sz="1200" i="1" baseline="0" dirty="0" smtClean="0"/>
                        <a:t>500 </a:t>
                      </a:r>
                      <a:r>
                        <a:rPr lang="en-US" sz="1200" i="1" baseline="0" dirty="0" smtClean="0"/>
                        <a:t>ns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ALL-ATOMS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CHARMM</a:t>
                      </a:r>
                    </a:p>
                    <a:p>
                      <a:pPr marL="0" marR="0" indent="0" algn="r" defTabSz="457200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dirty="0" smtClean="0"/>
                        <a:t>AMBER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OPLS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baseline="0" dirty="0" smtClean="0"/>
                        <a:t>20 </a:t>
                      </a:r>
                      <a:r>
                        <a:rPr lang="en-US" sz="1200" i="1" baseline="0" dirty="0" smtClean="0"/>
                        <a:t>nm size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baseline="0" dirty="0" smtClean="0"/>
                        <a:t>up </a:t>
                      </a:r>
                      <a:r>
                        <a:rPr lang="en-US" sz="1200" i="1" baseline="0" dirty="0" smtClean="0"/>
                        <a:t>to  1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UNITED ATOMS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GROMOS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OPLS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baseline="0" dirty="0" smtClean="0"/>
                        <a:t>20 </a:t>
                      </a:r>
                      <a:r>
                        <a:rPr lang="en-US" sz="1200" i="1" baseline="0" dirty="0" smtClean="0"/>
                        <a:t>nm size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baseline="0" dirty="0" smtClean="0"/>
                        <a:t>up </a:t>
                      </a:r>
                      <a:r>
                        <a:rPr lang="en-US" sz="1200" i="1" baseline="0" dirty="0" smtClean="0"/>
                        <a:t>to 1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POLARISABLE</a:t>
                      </a:r>
                    </a:p>
                    <a:p>
                      <a:pPr algn="ctr"/>
                      <a:r>
                        <a:rPr lang="en-US" sz="1200" b="1" dirty="0" smtClean="0"/>
                        <a:t>COARSE</a:t>
                      </a:r>
                      <a:r>
                        <a:rPr lang="en-US" sz="1200" b="1" baseline="0" dirty="0" smtClean="0"/>
                        <a:t> GRAIN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ELBA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</a:t>
                      </a:r>
                      <a:r>
                        <a:rPr lang="en-US" sz="1200" i="1" baseline="0" dirty="0" smtClean="0"/>
                        <a:t>20</a:t>
                      </a:r>
                      <a:r>
                        <a:rPr lang="en-US" sz="1200" i="1" baseline="0" dirty="0" smtClean="0"/>
                        <a:t>-30 nm size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dirty="0" smtClean="0"/>
                        <a:t>up </a:t>
                      </a:r>
                      <a:r>
                        <a:rPr lang="en-US" sz="1200" i="1" dirty="0" smtClean="0"/>
                        <a:t>to  1-5 </a:t>
                      </a:r>
                      <a:r>
                        <a:rPr lang="en-US" sz="1200" i="1" baseline="0" dirty="0" err="1" smtClean="0"/>
                        <a:t>μ</a:t>
                      </a:r>
                      <a:r>
                        <a:rPr lang="en-US" sz="1200" i="1" dirty="0" err="1" smtClean="0"/>
                        <a:t>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COARSE GRAIN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SIRAH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MARTINI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20-30 nm -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50 nm - 1-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COARSE</a:t>
                      </a:r>
                      <a:r>
                        <a:rPr lang="en-US" sz="1200" b="1" baseline="0" dirty="0" smtClean="0"/>
                        <a:t> GRAIN</a:t>
                      </a:r>
                    </a:p>
                    <a:p>
                      <a:pPr algn="ctr"/>
                      <a:r>
                        <a:rPr lang="en-US" sz="1200" b="1" baseline="0" dirty="0" smtClean="0"/>
                        <a:t>+</a:t>
                      </a:r>
                    </a:p>
                    <a:p>
                      <a:pPr algn="ctr"/>
                      <a:r>
                        <a:rPr lang="en-US" sz="1200" b="1" baseline="0" dirty="0" smtClean="0"/>
                        <a:t>MEAN FIELD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OCCAM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</a:t>
                      </a:r>
                      <a:r>
                        <a:rPr lang="en-US" sz="1200" i="1" baseline="0" dirty="0" smtClean="0"/>
                        <a:t>20</a:t>
                      </a:r>
                      <a:r>
                        <a:rPr lang="en-US" sz="1200" i="1" baseline="0" dirty="0" smtClean="0"/>
                        <a:t>-30 nm size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dirty="0" smtClean="0"/>
                        <a:t>up </a:t>
                      </a:r>
                      <a:r>
                        <a:rPr lang="en-US" sz="1200" i="1" dirty="0" smtClean="0"/>
                        <a:t>to</a:t>
                      </a:r>
                      <a:r>
                        <a:rPr lang="en-US" sz="1200" i="1" baseline="0" dirty="0" smtClean="0"/>
                        <a:t>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</a:t>
                      </a:r>
                      <a:r>
                        <a:rPr lang="en-US" sz="1200" i="1" dirty="0" err="1" smtClean="0"/>
                        <a:t>s</a:t>
                      </a: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IMPLICIT SOLVENT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approach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GB approach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</a:t>
                      </a:r>
                      <a:r>
                        <a:rPr lang="en-US" sz="1200" i="1" baseline="0" dirty="0" smtClean="0"/>
                        <a:t>up </a:t>
                      </a:r>
                      <a:r>
                        <a:rPr lang="en-US" sz="1200" i="1" baseline="0" dirty="0" smtClean="0"/>
                        <a:t>to 100 nm and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(model dependent)</a:t>
                      </a:r>
                      <a:endParaRPr lang="en-US" sz="1200" i="1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9" name="Down Arrow 18"/>
          <p:cNvSpPr/>
          <p:nvPr/>
        </p:nvSpPr>
        <p:spPr>
          <a:xfrm>
            <a:off x="75947" y="969419"/>
            <a:ext cx="556364" cy="6817569"/>
          </a:xfrm>
          <a:prstGeom prst="downArrow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rgbClr val="FF0000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rot="16200000">
            <a:off x="-2893678" y="4017935"/>
            <a:ext cx="646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SPEED                                                                                         ACCURACY</a:t>
            </a:r>
            <a:endParaRPr lang="en-US" b="1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r="66988" b="52775"/>
          <a:stretch/>
        </p:blipFill>
        <p:spPr>
          <a:xfrm>
            <a:off x="4823079" y="927410"/>
            <a:ext cx="1854024" cy="154869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r="33985"/>
          <a:stretch/>
        </p:blipFill>
        <p:spPr>
          <a:xfrm>
            <a:off x="4737356" y="6372255"/>
            <a:ext cx="1824184" cy="168324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/>
          <a:srcRect t="391" r="43876" b="58103"/>
          <a:stretch/>
        </p:blipFill>
        <p:spPr>
          <a:xfrm>
            <a:off x="4576318" y="2697442"/>
            <a:ext cx="1985221" cy="1745011"/>
          </a:xfrm>
          <a:prstGeom prst="snip1Rect">
            <a:avLst>
              <a:gd name="adj" fmla="val 17906"/>
            </a:avLst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/>
          <a:srcRect b="71252"/>
          <a:stretch/>
        </p:blipFill>
        <p:spPr>
          <a:xfrm>
            <a:off x="4854231" y="4699558"/>
            <a:ext cx="1707309" cy="1227785"/>
          </a:xfrm>
          <a:prstGeom prst="rect">
            <a:avLst/>
          </a:prstGeom>
        </p:spPr>
      </p:pic>
      <p:cxnSp>
        <p:nvCxnSpPr>
          <p:cNvPr id="26" name="Elbow Connector 25"/>
          <p:cNvCxnSpPr/>
          <p:nvPr/>
        </p:nvCxnSpPr>
        <p:spPr>
          <a:xfrm flipV="1">
            <a:off x="2577024" y="2484749"/>
            <a:ext cx="2449128" cy="119430"/>
          </a:xfrm>
          <a:prstGeom prst="bentConnector3">
            <a:avLst>
              <a:gd name="adj1" fmla="val 100127"/>
            </a:avLst>
          </a:prstGeom>
          <a:ln w="12700">
            <a:solidFill>
              <a:schemeClr val="bg1">
                <a:lumMod val="65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>
            <a:off x="2765354" y="6049142"/>
            <a:ext cx="2257006" cy="1096480"/>
          </a:xfrm>
          <a:prstGeom prst="bentConnector3">
            <a:avLst>
              <a:gd name="adj1" fmla="val 80629"/>
            </a:avLst>
          </a:prstGeom>
          <a:ln w="12700">
            <a:solidFill>
              <a:schemeClr val="bg1">
                <a:lumMod val="65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668149" y="2697442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826870" y="4658206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823078" y="5820141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ight Brace 8"/>
          <p:cNvSpPr/>
          <p:nvPr/>
        </p:nvSpPr>
        <p:spPr>
          <a:xfrm>
            <a:off x="2904016" y="2783186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Brace 31"/>
          <p:cNvSpPr/>
          <p:nvPr/>
        </p:nvSpPr>
        <p:spPr>
          <a:xfrm>
            <a:off x="2904016" y="3680073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ight Brace 33"/>
          <p:cNvSpPr/>
          <p:nvPr/>
        </p:nvSpPr>
        <p:spPr>
          <a:xfrm>
            <a:off x="2904016" y="4561064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2904016" y="6364955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50099" y="2160000"/>
            <a:ext cx="62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 smtClean="0"/>
              <a:t>Drude</a:t>
            </a:r>
            <a:endParaRPr lang="en-US" sz="12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1754499" y="7279200"/>
            <a:ext cx="62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SASA</a:t>
            </a:r>
            <a:endParaRPr lang="en-US" sz="1200" i="1" dirty="0"/>
          </a:p>
        </p:txBody>
      </p:sp>
      <p:cxnSp>
        <p:nvCxnSpPr>
          <p:cNvPr id="44" name="Elbow Connector 43"/>
          <p:cNvCxnSpPr/>
          <p:nvPr/>
        </p:nvCxnSpPr>
        <p:spPr>
          <a:xfrm flipV="1">
            <a:off x="2604316" y="5320900"/>
            <a:ext cx="1972002" cy="187302"/>
          </a:xfrm>
          <a:prstGeom prst="bentConnector3">
            <a:avLst>
              <a:gd name="adj1" fmla="val -180"/>
            </a:avLst>
          </a:prstGeom>
          <a:ln w="12700">
            <a:solidFill>
              <a:schemeClr val="bg1">
                <a:lumMod val="65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/>
          <p:nvPr/>
        </p:nvCxnSpPr>
        <p:spPr>
          <a:xfrm flipV="1">
            <a:off x="2604316" y="3535688"/>
            <a:ext cx="1972002" cy="187304"/>
          </a:xfrm>
          <a:prstGeom prst="bentConnector3">
            <a:avLst>
              <a:gd name="adj1" fmla="val -336"/>
            </a:avLst>
          </a:prstGeom>
          <a:ln w="12700">
            <a:solidFill>
              <a:schemeClr val="bg1">
                <a:lumMod val="65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ight Brace 70"/>
          <p:cNvSpPr/>
          <p:nvPr/>
        </p:nvSpPr>
        <p:spPr>
          <a:xfrm>
            <a:off x="2904016" y="7271901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ight Brace 71"/>
          <p:cNvSpPr/>
          <p:nvPr/>
        </p:nvSpPr>
        <p:spPr>
          <a:xfrm>
            <a:off x="2904016" y="969419"/>
            <a:ext cx="66917" cy="37179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Connector 46"/>
          <p:cNvCxnSpPr/>
          <p:nvPr/>
        </p:nvCxnSpPr>
        <p:spPr>
          <a:xfrm flipH="1">
            <a:off x="2577024" y="2604179"/>
            <a:ext cx="1375" cy="110741"/>
          </a:xfrm>
          <a:prstGeom prst="line">
            <a:avLst/>
          </a:prstGeom>
          <a:ln w="1270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278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158</Words>
  <Application>Microsoft Macintosh PowerPoint</Application>
  <PresentationFormat>Custom</PresentationFormat>
  <Paragraphs>52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Irene</dc:creator>
  <cp:lastModifiedBy>Irene</cp:lastModifiedBy>
  <cp:revision>48</cp:revision>
  <dcterms:created xsi:type="dcterms:W3CDTF">2019-08-08T12:29:59Z</dcterms:created>
  <dcterms:modified xsi:type="dcterms:W3CDTF">2019-08-16T12:31:53Z</dcterms:modified>
</cp:coreProperties>
</file>

<file path=docProps/thumbnail.jpeg>
</file>